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95" r:id="rId3"/>
    <p:sldId id="296" r:id="rId4"/>
    <p:sldId id="334" r:id="rId5"/>
    <p:sldId id="335" r:id="rId6"/>
    <p:sldId id="336" r:id="rId7"/>
    <p:sldId id="314" r:id="rId8"/>
    <p:sldId id="337" r:id="rId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459"/>
    <a:srgbClr val="2DD3C3"/>
    <a:srgbClr val="E5F1DE"/>
    <a:srgbClr val="005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69217" autoAdjust="0"/>
  </p:normalViewPr>
  <p:slideViewPr>
    <p:cSldViewPr snapToGrid="0" snapToObjects="1">
      <p:cViewPr varScale="1">
        <p:scale>
          <a:sx n="79" d="100"/>
          <a:sy n="79" d="100"/>
        </p:scale>
        <p:origin x="21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43344" cy="467071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4"/>
            <a:ext cx="3043344" cy="467071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r">
              <a:defRPr sz="1200"/>
            </a:lvl1pPr>
          </a:lstStyle>
          <a:p>
            <a:fld id="{A76131FA-0CC3-4622-B0F2-D8F10076EE1A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4" cy="467070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4" cy="467070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r">
              <a:defRPr sz="1200"/>
            </a:lvl1pPr>
          </a:lstStyle>
          <a:p>
            <a:fld id="{65A8E859-10B1-4685-A9C6-98C165309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12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43344" cy="467071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4"/>
            <a:ext cx="3043344" cy="467071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r">
              <a:defRPr sz="1200"/>
            </a:lvl1pPr>
          </a:lstStyle>
          <a:p>
            <a:fld id="{3BD90F43-F5A7-421E-AA07-329712C6844E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4" tIns="46657" rIns="93314" bIns="466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4" tIns="46657" rIns="93314" bIns="46657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4" cy="467070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4" cy="467070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r">
              <a:defRPr sz="1200"/>
            </a:lvl1pPr>
          </a:lstStyle>
          <a:p>
            <a:fld id="{9805072C-70FD-49E7-9F34-8C3EF9043D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6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		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dirty="0" smtClean="0"/>
              <a:t>In the 21 years since</a:t>
            </a:r>
            <a:r>
              <a:rPr lang="en-US" baseline="0" dirty="0" smtClean="0"/>
              <a:t> the plans development, the </a:t>
            </a:r>
            <a:r>
              <a:rPr lang="en-US" dirty="0" smtClean="0"/>
              <a:t>I-26 corridor has undergone some changes</a:t>
            </a:r>
          </a:p>
          <a:p>
            <a:endParaRPr lang="en-US" dirty="0" smtClean="0"/>
          </a:p>
          <a:p>
            <a:r>
              <a:rPr lang="en-US" baseline="0" dirty="0" smtClean="0"/>
              <a:t>Notably, Widening from four to six lanes in Charleston and Columbia metro areas</a:t>
            </a:r>
          </a:p>
          <a:p>
            <a:pPr marL="233283" indent="-233283" defTabSz="933132">
              <a:buFontTx/>
              <a:buAutoNum type="arabicParenR"/>
              <a:defRPr/>
            </a:pPr>
            <a:endParaRPr lang="en-US" baseline="0" dirty="0" smtClean="0"/>
          </a:p>
          <a:p>
            <a:pPr defTabSz="933132">
              <a:defRPr/>
            </a:pPr>
            <a:r>
              <a:rPr lang="en-US" baseline="0" dirty="0" smtClean="0"/>
              <a:t>Industry Growth in the area including Port Expansion and increased use of Charleston airport.</a:t>
            </a:r>
          </a:p>
          <a:p>
            <a:pPr marL="233283" indent="-233283">
              <a:buAutoNum type="arabicParenR" startAt="3"/>
            </a:pPr>
            <a:endParaRPr lang="en-US" baseline="0" dirty="0" smtClean="0"/>
          </a:p>
          <a:p>
            <a:r>
              <a:rPr lang="en-US" baseline="0" dirty="0" smtClean="0"/>
              <a:t>Interchange work including US 17 realignment at Exits 220 &amp; 221. </a:t>
            </a:r>
          </a:p>
          <a:p>
            <a:pPr marL="233283" indent="-233283">
              <a:buAutoNum type="arabicParenR" startAt="3"/>
            </a:pPr>
            <a:endParaRPr lang="en-US" baseline="0" dirty="0" smtClean="0"/>
          </a:p>
          <a:p>
            <a:r>
              <a:rPr lang="en-US" baseline="0" dirty="0" smtClean="0"/>
              <a:t>Additions of three new interchanges: Port Access Road, Nexton Parkway, &amp; Volvo Car Drive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Columbia, the addition of the Amazon Distribution Center and Dominion Energy office at I-77 Exit 2 (12</a:t>
            </a:r>
            <a:r>
              <a:rPr lang="en-US" baseline="30000" dirty="0" smtClean="0"/>
              <a:t>th</a:t>
            </a:r>
            <a:r>
              <a:rPr lang="en-US" baseline="0" dirty="0" smtClean="0"/>
              <a:t> Street Extension in Cayce)</a:t>
            </a:r>
          </a:p>
          <a:p>
            <a:r>
              <a:rPr lang="en-US" baseline="0" dirty="0" smtClean="0"/>
              <a:t>		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6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8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3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3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32">
              <a:defRPr/>
            </a:pPr>
            <a:endParaRPr lang="en-US" dirty="0" smtClean="0"/>
          </a:p>
          <a:p>
            <a:pPr defTabSz="933132">
              <a:defRPr/>
            </a:pPr>
            <a:endParaRPr lang="en-US" dirty="0" smtClean="0"/>
          </a:p>
          <a:p>
            <a:pPr defTabSz="93313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3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32">
              <a:defRPr/>
            </a:pPr>
            <a:endParaRPr lang="en-US" dirty="0" smtClean="0"/>
          </a:p>
          <a:p>
            <a:pPr defTabSz="93313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1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6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32">
              <a:defRPr/>
            </a:pPr>
            <a:endParaRPr lang="en-US" dirty="0" smtClean="0"/>
          </a:p>
          <a:p>
            <a:pPr defTabSz="93313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072C-70FD-49E7-9F34-8C3EF9043D7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2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7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8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1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6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3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1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3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1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4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97AA2-2B9E-9B44-AAD7-C69D29C1B8F0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ABE4-2AAC-504C-90AB-4E7E55229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3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artsign.com/hurricane-evacuation-route-ahead-arrow-sign/sku-k2-4377-u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artsign.com/hurricane-evacuation-route-ahead-arrow-sign/sku-k2-4377-u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905944-A8CD-FD48-A67B-54470A3902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04921-711A-6C42-9575-57076F0627B9}"/>
              </a:ext>
            </a:extLst>
          </p:cNvPr>
          <p:cNvSpPr txBox="1"/>
          <p:nvPr/>
        </p:nvSpPr>
        <p:spPr>
          <a:xfrm>
            <a:off x="3126566" y="759241"/>
            <a:ext cx="5790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venir Next" panose="020B0503020202020204" pitchFamily="34" charset="0"/>
                <a:cs typeface="Arial Hebrew" pitchFamily="2" charset="-79"/>
              </a:rPr>
              <a:t>LANE </a:t>
            </a:r>
            <a:r>
              <a:rPr lang="en-US" sz="6000" b="1" dirty="0" smtClean="0">
                <a:latin typeface="Avenir Next" panose="020B0503020202020204" pitchFamily="34" charset="0"/>
                <a:cs typeface="Arial Hebrew" pitchFamily="2" charset="-79"/>
              </a:rPr>
              <a:t>REVERSAL</a:t>
            </a:r>
          </a:p>
          <a:p>
            <a:r>
              <a:rPr lang="en-US" sz="6000" b="1" dirty="0" smtClean="0">
                <a:latin typeface="Avenir Next" panose="020B0503020202020204" pitchFamily="34" charset="0"/>
                <a:cs typeface="Arial Hebrew" pitchFamily="2" charset="-79"/>
              </a:rPr>
              <a:t>Improvements</a:t>
            </a:r>
            <a:endParaRPr lang="en-US" sz="6000" b="1" dirty="0">
              <a:latin typeface="Avenir Next" panose="020B0503020202020204" pitchFamily="34" charset="0"/>
              <a:cs typeface="Arial Hebrew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0DA8B2-D8C7-7547-B53E-5D3DB846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3085"/>
            <a:ext cx="9144000" cy="88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969FF8-97BA-9B4A-9AF4-0CE90647C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41" y="110562"/>
            <a:ext cx="2943470" cy="2943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8E0280-AC0C-884E-B27D-51343BA11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456" y="1070390"/>
            <a:ext cx="974025" cy="922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044" y="5756864"/>
            <a:ext cx="2429909" cy="77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110" y="5401340"/>
            <a:ext cx="1131745" cy="1131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31" y="6033770"/>
            <a:ext cx="456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May 21, 2020 Commission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360AB-7617-2046-A200-A9A0602A1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27824"/>
          <a:stretch/>
        </p:blipFill>
        <p:spPr>
          <a:xfrm>
            <a:off x="0" y="4183851"/>
            <a:ext cx="9144000" cy="28228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202666" y="6068683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424361" y="6281195"/>
              <a:ext cx="382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FE8084-176E-A04F-ADF4-B61A8992CCEA}"/>
              </a:ext>
            </a:extLst>
          </p:cNvPr>
          <p:cNvSpPr txBox="1"/>
          <p:nvPr/>
        </p:nvSpPr>
        <p:spPr>
          <a:xfrm>
            <a:off x="29485" y="1458774"/>
            <a:ext cx="6653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Hurricane </a:t>
            </a:r>
            <a:r>
              <a:rPr lang="en-US" sz="2400" b="1" dirty="0" smtClean="0"/>
              <a:t>Floyd</a:t>
            </a:r>
            <a:r>
              <a:rPr lang="en-US" sz="2400" dirty="0"/>
              <a:t> </a:t>
            </a:r>
            <a:r>
              <a:rPr lang="en-US" sz="2400" dirty="0" smtClean="0"/>
              <a:t>-  1999 – Original Plan Developed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Hurricane </a:t>
            </a:r>
            <a:r>
              <a:rPr lang="en-US" sz="2400" b="1" dirty="0" smtClean="0"/>
              <a:t>Matthew</a:t>
            </a:r>
            <a:r>
              <a:rPr lang="en-US" sz="2400" dirty="0"/>
              <a:t> </a:t>
            </a:r>
            <a:r>
              <a:rPr lang="en-US" sz="2400" dirty="0" smtClean="0"/>
              <a:t>- 2016 - First Implementation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Hurricane </a:t>
            </a:r>
            <a:r>
              <a:rPr lang="en-US" sz="2400" b="1" dirty="0" smtClean="0"/>
              <a:t>Florence</a:t>
            </a:r>
            <a:r>
              <a:rPr lang="en-US" sz="2400" dirty="0" smtClean="0"/>
              <a:t> –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Hurricane </a:t>
            </a:r>
            <a:r>
              <a:rPr lang="en-US" sz="2400" b="1" dirty="0" smtClean="0"/>
              <a:t>Dorian </a:t>
            </a:r>
            <a:r>
              <a:rPr lang="en-US" sz="2400" dirty="0" smtClean="0"/>
              <a:t>– 2019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4BD76A-46D9-8E42-8699-99B29DD072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5400000">
            <a:off x="4597622" y="-2870745"/>
            <a:ext cx="1223962" cy="7491323"/>
          </a:xfrm>
          <a:prstGeom prst="rect">
            <a:avLst/>
          </a:prstGeom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7" y="274320"/>
            <a:ext cx="8312684" cy="1223963"/>
          </a:xfrm>
        </p:spPr>
        <p:txBody>
          <a:bodyPr>
            <a:normAutofit/>
          </a:bodyPr>
          <a:lstStyle/>
          <a:p>
            <a:r>
              <a:rPr lang="en-US" b="1" dirty="0" smtClean="0"/>
              <a:t>TIME FOR A TUNE-UP</a:t>
            </a:r>
            <a:endParaRPr lang="en-US" b="1" dirty="0"/>
          </a:p>
        </p:txBody>
      </p:sp>
      <p:pic>
        <p:nvPicPr>
          <p:cNvPr id="4" name="Picture 10" descr="Image result for hurricane evacuation route">
            <a:hlinkClick r:id="rId8"/>
            <a:extLst>
              <a:ext uri="{FF2B5EF4-FFF2-40B4-BE49-F238E27FC236}">
                <a16:creationId xmlns:a16="http://schemas.microsoft.com/office/drawing/2014/main" id="{AE5A2485-B8D1-6643-B0DC-929887E3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77" y="1458774"/>
            <a:ext cx="2460715" cy="24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2320787" y="1936929"/>
            <a:ext cx="1401418" cy="143123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 txBox="1">
            <a:spLocks/>
          </p:cNvSpPr>
          <p:nvPr/>
        </p:nvSpPr>
        <p:spPr>
          <a:xfrm>
            <a:off x="3507271" y="1940063"/>
            <a:ext cx="1591504" cy="1223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 smtClean="0">
                <a:solidFill>
                  <a:srgbClr val="002060"/>
                </a:solidFill>
              </a:rPr>
              <a:t>17 years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-15553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360AB-7617-2046-A200-A9A0602A1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27824"/>
          <a:stretch/>
        </p:blipFill>
        <p:spPr>
          <a:xfrm>
            <a:off x="0" y="4183851"/>
            <a:ext cx="9144000" cy="28228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202666" y="6068683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424361" y="6281195"/>
              <a:ext cx="382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64BD76A-46D9-8E42-8699-99B29DD072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5400000">
            <a:off x="4597622" y="-2870745"/>
            <a:ext cx="1223962" cy="7491323"/>
          </a:xfrm>
          <a:prstGeom prst="rect">
            <a:avLst/>
          </a:prstGeom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3" y="296170"/>
            <a:ext cx="8090989" cy="1223963"/>
          </a:xfrm>
        </p:spPr>
        <p:txBody>
          <a:bodyPr>
            <a:normAutofit/>
          </a:bodyPr>
          <a:lstStyle/>
          <a:p>
            <a:r>
              <a:rPr lang="en-US" b="1" dirty="0" smtClean="0"/>
              <a:t>TUNE-UP TO SIMPLIFY &amp; IMPROVE</a:t>
            </a:r>
            <a:endParaRPr lang="en-US" b="1" dirty="0"/>
          </a:p>
        </p:txBody>
      </p:sp>
      <p:pic>
        <p:nvPicPr>
          <p:cNvPr id="4" name="Picture 10" descr="Image result for hurricane evacuation route">
            <a:hlinkClick r:id="rId8"/>
            <a:extLst>
              <a:ext uri="{FF2B5EF4-FFF2-40B4-BE49-F238E27FC236}">
                <a16:creationId xmlns:a16="http://schemas.microsoft.com/office/drawing/2014/main" id="{AE5A2485-B8D1-6643-B0DC-929887E3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77" y="1441947"/>
            <a:ext cx="2460715" cy="24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FE8084-176E-A04F-ADF4-B61A8992CCEA}"/>
              </a:ext>
            </a:extLst>
          </p:cNvPr>
          <p:cNvSpPr txBox="1"/>
          <p:nvPr/>
        </p:nvSpPr>
        <p:spPr>
          <a:xfrm>
            <a:off x="424361" y="1749833"/>
            <a:ext cx="60879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Shortened the length by 15 miles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Changed the end and beginning configurations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Added additional entry points for the reversed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202666" y="6068683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315709" y="6281195"/>
              <a:ext cx="543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67" y="0"/>
            <a:ext cx="6280080" cy="6858001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613" y="-53916"/>
            <a:ext cx="2880853" cy="195793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CHARLESTON END</a:t>
            </a:r>
            <a:endParaRPr lang="en-US" sz="4000" b="1" dirty="0"/>
          </a:p>
        </p:txBody>
      </p:sp>
      <p:sp>
        <p:nvSpPr>
          <p:cNvPr id="9" name="Freeform 8"/>
          <p:cNvSpPr/>
          <p:nvPr/>
        </p:nvSpPr>
        <p:spPr>
          <a:xfrm>
            <a:off x="3356483" y="3069179"/>
            <a:ext cx="618809" cy="1187892"/>
          </a:xfrm>
          <a:custGeom>
            <a:avLst/>
            <a:gdLst>
              <a:gd name="connsiteX0" fmla="*/ 0 w 618809"/>
              <a:gd name="connsiteY0" fmla="*/ 0 h 1187892"/>
              <a:gd name="connsiteX1" fmla="*/ 60776 w 618809"/>
              <a:gd name="connsiteY1" fmla="*/ 436481 h 1187892"/>
              <a:gd name="connsiteX2" fmla="*/ 140890 w 618809"/>
              <a:gd name="connsiteY2" fmla="*/ 660247 h 1187892"/>
              <a:gd name="connsiteX3" fmla="*/ 618809 w 618809"/>
              <a:gd name="connsiteY3" fmla="*/ 1187892 h 118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809" h="1187892">
                <a:moveTo>
                  <a:pt x="0" y="0"/>
                </a:moveTo>
                <a:cubicBezTo>
                  <a:pt x="18647" y="163220"/>
                  <a:pt x="37294" y="326440"/>
                  <a:pt x="60776" y="436481"/>
                </a:cubicBezTo>
                <a:cubicBezTo>
                  <a:pt x="84258" y="546522"/>
                  <a:pt x="47885" y="535012"/>
                  <a:pt x="140890" y="660247"/>
                </a:cubicBezTo>
                <a:cubicBezTo>
                  <a:pt x="233895" y="785482"/>
                  <a:pt x="520739" y="1106858"/>
                  <a:pt x="618809" y="1187892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4083031" y="4384147"/>
            <a:ext cx="884471" cy="1442045"/>
          </a:xfrm>
          <a:custGeom>
            <a:avLst/>
            <a:gdLst>
              <a:gd name="connsiteX0" fmla="*/ 0 w 884471"/>
              <a:gd name="connsiteY0" fmla="*/ 0 h 1442045"/>
              <a:gd name="connsiteX1" fmla="*/ 138127 w 884471"/>
              <a:gd name="connsiteY1" fmla="*/ 270729 h 1442045"/>
              <a:gd name="connsiteX2" fmla="*/ 265203 w 884471"/>
              <a:gd name="connsiteY2" fmla="*/ 549745 h 1442045"/>
              <a:gd name="connsiteX3" fmla="*/ 488969 w 884471"/>
              <a:gd name="connsiteY3" fmla="*/ 831524 h 1442045"/>
              <a:gd name="connsiteX4" fmla="*/ 624333 w 884471"/>
              <a:gd name="connsiteY4" fmla="*/ 980701 h 1442045"/>
              <a:gd name="connsiteX5" fmla="*/ 726547 w 884471"/>
              <a:gd name="connsiteY5" fmla="*/ 1091203 h 1442045"/>
              <a:gd name="connsiteX6" fmla="*/ 781798 w 884471"/>
              <a:gd name="connsiteY6" fmla="*/ 1262480 h 1442045"/>
              <a:gd name="connsiteX7" fmla="*/ 884012 w 884471"/>
              <a:gd name="connsiteY7" fmla="*/ 1442045 h 144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471" h="1442045">
                <a:moveTo>
                  <a:pt x="0" y="0"/>
                </a:moveTo>
                <a:cubicBezTo>
                  <a:pt x="46963" y="89552"/>
                  <a:pt x="93927" y="179105"/>
                  <a:pt x="138127" y="270729"/>
                </a:cubicBezTo>
                <a:cubicBezTo>
                  <a:pt x="182328" y="362353"/>
                  <a:pt x="206729" y="456279"/>
                  <a:pt x="265203" y="549745"/>
                </a:cubicBezTo>
                <a:cubicBezTo>
                  <a:pt x="323677" y="643211"/>
                  <a:pt x="429114" y="759698"/>
                  <a:pt x="488969" y="831524"/>
                </a:cubicBezTo>
                <a:cubicBezTo>
                  <a:pt x="548824" y="903350"/>
                  <a:pt x="584737" y="937421"/>
                  <a:pt x="624333" y="980701"/>
                </a:cubicBezTo>
                <a:cubicBezTo>
                  <a:pt x="663929" y="1023981"/>
                  <a:pt x="700303" y="1044240"/>
                  <a:pt x="726547" y="1091203"/>
                </a:cubicBezTo>
                <a:cubicBezTo>
                  <a:pt x="752791" y="1138166"/>
                  <a:pt x="755554" y="1204006"/>
                  <a:pt x="781798" y="1262480"/>
                </a:cubicBezTo>
                <a:cubicBezTo>
                  <a:pt x="808042" y="1320954"/>
                  <a:pt x="891379" y="1429153"/>
                  <a:pt x="884012" y="1442045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5036106" y="5956031"/>
            <a:ext cx="69360" cy="442006"/>
          </a:xfrm>
          <a:custGeom>
            <a:avLst/>
            <a:gdLst>
              <a:gd name="connsiteX0" fmla="*/ 0 w 69360"/>
              <a:gd name="connsiteY0" fmla="*/ 0 h 442006"/>
              <a:gd name="connsiteX1" fmla="*/ 69064 w 69360"/>
              <a:gd name="connsiteY1" fmla="*/ 157465 h 442006"/>
              <a:gd name="connsiteX2" fmla="*/ 24863 w 69360"/>
              <a:gd name="connsiteY2" fmla="*/ 442006 h 44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60" h="442006">
                <a:moveTo>
                  <a:pt x="0" y="0"/>
                </a:moveTo>
                <a:cubicBezTo>
                  <a:pt x="32460" y="41898"/>
                  <a:pt x="64920" y="83797"/>
                  <a:pt x="69064" y="157465"/>
                </a:cubicBezTo>
                <a:cubicBezTo>
                  <a:pt x="73208" y="231133"/>
                  <a:pt x="32690" y="384453"/>
                  <a:pt x="24863" y="442006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685187" y="2259756"/>
            <a:ext cx="616046" cy="671297"/>
          </a:xfrm>
          <a:custGeom>
            <a:avLst/>
            <a:gdLst>
              <a:gd name="connsiteX0" fmla="*/ 0 w 616046"/>
              <a:gd name="connsiteY0" fmla="*/ 0 h 671297"/>
              <a:gd name="connsiteX1" fmla="*/ 375705 w 616046"/>
              <a:gd name="connsiteY1" fmla="*/ 392280 h 671297"/>
              <a:gd name="connsiteX2" fmla="*/ 616046 w 616046"/>
              <a:gd name="connsiteY2" fmla="*/ 671297 h 6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046" h="671297">
                <a:moveTo>
                  <a:pt x="0" y="0"/>
                </a:moveTo>
                <a:cubicBezTo>
                  <a:pt x="136515" y="140198"/>
                  <a:pt x="273031" y="280397"/>
                  <a:pt x="375705" y="392280"/>
                </a:cubicBezTo>
                <a:cubicBezTo>
                  <a:pt x="478379" y="504163"/>
                  <a:pt x="562637" y="634924"/>
                  <a:pt x="616046" y="671297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444807" y="1265242"/>
            <a:ext cx="1113303" cy="886775"/>
          </a:xfrm>
          <a:custGeom>
            <a:avLst/>
            <a:gdLst>
              <a:gd name="connsiteX0" fmla="*/ 0 w 1113303"/>
              <a:gd name="connsiteY0" fmla="*/ 0 h 886775"/>
              <a:gd name="connsiteX1" fmla="*/ 157465 w 1113303"/>
              <a:gd name="connsiteY1" fmla="*/ 176803 h 886775"/>
              <a:gd name="connsiteX2" fmla="*/ 325980 w 1113303"/>
              <a:gd name="connsiteY2" fmla="*/ 317692 h 886775"/>
              <a:gd name="connsiteX3" fmla="*/ 1113303 w 1113303"/>
              <a:gd name="connsiteY3" fmla="*/ 886775 h 88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303" h="886775">
                <a:moveTo>
                  <a:pt x="0" y="0"/>
                </a:moveTo>
                <a:cubicBezTo>
                  <a:pt x="51567" y="61927"/>
                  <a:pt x="103135" y="123855"/>
                  <a:pt x="157465" y="176803"/>
                </a:cubicBezTo>
                <a:cubicBezTo>
                  <a:pt x="211795" y="229751"/>
                  <a:pt x="166674" y="199363"/>
                  <a:pt x="325980" y="317692"/>
                </a:cubicBezTo>
                <a:cubicBezTo>
                  <a:pt x="485286" y="436021"/>
                  <a:pt x="983924" y="822316"/>
                  <a:pt x="1113303" y="886775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21022" y="439244"/>
            <a:ext cx="613284" cy="698922"/>
          </a:xfrm>
          <a:custGeom>
            <a:avLst/>
            <a:gdLst>
              <a:gd name="connsiteX0" fmla="*/ 0 w 613284"/>
              <a:gd name="connsiteY0" fmla="*/ 0 h 698922"/>
              <a:gd name="connsiteX1" fmla="*/ 273492 w 613284"/>
              <a:gd name="connsiteY1" fmla="*/ 312166 h 698922"/>
              <a:gd name="connsiteX2" fmla="*/ 613284 w 613284"/>
              <a:gd name="connsiteY2" fmla="*/ 698922 h 69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284" h="698922">
                <a:moveTo>
                  <a:pt x="0" y="0"/>
                </a:moveTo>
                <a:lnTo>
                  <a:pt x="273492" y="312166"/>
                </a:lnTo>
                <a:cubicBezTo>
                  <a:pt x="375706" y="428653"/>
                  <a:pt x="542379" y="649657"/>
                  <a:pt x="613284" y="698922"/>
                </a:cubicBezTo>
              </a:path>
            </a:pathLst>
          </a:custGeom>
          <a:noFill/>
          <a:ln w="57150"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21733" y="127000"/>
            <a:ext cx="393700" cy="304800"/>
          </a:xfrm>
          <a:custGeom>
            <a:avLst/>
            <a:gdLst>
              <a:gd name="connsiteX0" fmla="*/ 0 w 393700"/>
              <a:gd name="connsiteY0" fmla="*/ 0 h 304800"/>
              <a:gd name="connsiteX1" fmla="*/ 393700 w 393700"/>
              <a:gd name="connsiteY1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700" h="304800">
                <a:moveTo>
                  <a:pt x="0" y="0"/>
                </a:moveTo>
                <a:cubicBezTo>
                  <a:pt x="140053" y="125589"/>
                  <a:pt x="280106" y="251178"/>
                  <a:pt x="393700" y="304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30434" y="592560"/>
            <a:ext cx="783510" cy="2739354"/>
          </a:xfrm>
          <a:prstGeom prst="straightConnector1">
            <a:avLst/>
          </a:prstGeom>
          <a:ln w="19050">
            <a:solidFill>
              <a:srgbClr val="0CF4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513944" y="3331914"/>
            <a:ext cx="3444599" cy="3014531"/>
          </a:xfrm>
          <a:prstGeom prst="straightConnector1">
            <a:avLst/>
          </a:prstGeom>
          <a:ln w="19050">
            <a:solidFill>
              <a:srgbClr val="0CF4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3367" y="2830229"/>
            <a:ext cx="1230939" cy="1770000"/>
          </a:xfrm>
          <a:prstGeom prst="rect">
            <a:avLst/>
          </a:prstGeom>
          <a:solidFill>
            <a:srgbClr val="0CF459"/>
          </a:solidFill>
          <a:ln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3367" y="2938980"/>
            <a:ext cx="1230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Shortened Section:  EB and WB to operate normally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E8084-176E-A04F-ADF4-B61A8992CCEA}"/>
              </a:ext>
            </a:extLst>
          </p:cNvPr>
          <p:cNvSpPr txBox="1"/>
          <p:nvPr/>
        </p:nvSpPr>
        <p:spPr>
          <a:xfrm>
            <a:off x="6226579" y="1850379"/>
            <a:ext cx="2916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Shortened by 15 miles 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Takes advantage of existing 3 lanes heading WB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Install a new cross-over just above Nexton Parkway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Unrestricted access to Airport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881641" y="0"/>
            <a:ext cx="335293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Begin Reversal at Nexton Parkway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10399" y="6133321"/>
            <a:ext cx="764863" cy="610971"/>
            <a:chOff x="202666" y="6169850"/>
            <a:chExt cx="764863" cy="6109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424361" y="6281195"/>
              <a:ext cx="382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202666" y="6068683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315709" y="6281195"/>
              <a:ext cx="543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420" y="-53916"/>
            <a:ext cx="2880853" cy="195793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COLUMBIA END</a:t>
            </a:r>
            <a:endParaRPr lang="en-US" sz="4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E8084-176E-A04F-ADF4-B61A8992CCEA}"/>
              </a:ext>
            </a:extLst>
          </p:cNvPr>
          <p:cNvSpPr txBox="1"/>
          <p:nvPr/>
        </p:nvSpPr>
        <p:spPr>
          <a:xfrm>
            <a:off x="5799917" y="1758180"/>
            <a:ext cx="3230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Removed mandatory diversion to I-77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Utilize existing cross-over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21273"/>
          <a:stretch/>
        </p:blipFill>
        <p:spPr>
          <a:xfrm>
            <a:off x="578783" y="396449"/>
            <a:ext cx="5172075" cy="561656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676144" y="2274073"/>
            <a:ext cx="1633463" cy="3723225"/>
          </a:xfrm>
          <a:custGeom>
            <a:avLst/>
            <a:gdLst>
              <a:gd name="connsiteX0" fmla="*/ 1347216 w 1633463"/>
              <a:gd name="connsiteY0" fmla="*/ 3721210 h 3723225"/>
              <a:gd name="connsiteX1" fmla="*/ 1092774 w 1633463"/>
              <a:gd name="connsiteY1" fmla="*/ 3530379 h 3723225"/>
              <a:gd name="connsiteX2" fmla="*/ 241985 w 1633463"/>
              <a:gd name="connsiteY2" fmla="*/ 2504661 h 3723225"/>
              <a:gd name="connsiteX3" fmla="*/ 3446 w 1633463"/>
              <a:gd name="connsiteY3" fmla="*/ 1661823 h 3723225"/>
              <a:gd name="connsiteX4" fmla="*/ 138618 w 1633463"/>
              <a:gd name="connsiteY4" fmla="*/ 1009816 h 3723225"/>
              <a:gd name="connsiteX5" fmla="*/ 631599 w 1633463"/>
              <a:gd name="connsiteY5" fmla="*/ 421419 h 3723225"/>
              <a:gd name="connsiteX6" fmla="*/ 1633463 w 1633463"/>
              <a:gd name="connsiteY6" fmla="*/ 0 h 372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463" h="3723225">
                <a:moveTo>
                  <a:pt x="1347216" y="3721210"/>
                </a:moveTo>
                <a:cubicBezTo>
                  <a:pt x="1312097" y="3727173"/>
                  <a:pt x="1276979" y="3733137"/>
                  <a:pt x="1092774" y="3530379"/>
                </a:cubicBezTo>
                <a:cubicBezTo>
                  <a:pt x="908569" y="3327621"/>
                  <a:pt x="423540" y="2816087"/>
                  <a:pt x="241985" y="2504661"/>
                </a:cubicBezTo>
                <a:cubicBezTo>
                  <a:pt x="60430" y="2193235"/>
                  <a:pt x="20674" y="1910964"/>
                  <a:pt x="3446" y="1661823"/>
                </a:cubicBezTo>
                <a:cubicBezTo>
                  <a:pt x="-13782" y="1412682"/>
                  <a:pt x="33926" y="1216550"/>
                  <a:pt x="138618" y="1009816"/>
                </a:cubicBezTo>
                <a:cubicBezTo>
                  <a:pt x="243310" y="803082"/>
                  <a:pt x="382458" y="589722"/>
                  <a:pt x="631599" y="421419"/>
                </a:cubicBezTo>
                <a:cubicBezTo>
                  <a:pt x="880740" y="253116"/>
                  <a:pt x="1382997" y="71562"/>
                  <a:pt x="1633463" y="0"/>
                </a:cubicBezTo>
              </a:path>
            </a:pathLst>
          </a:custGeom>
          <a:noFill/>
          <a:ln w="57150">
            <a:solidFill>
              <a:srgbClr val="0CF459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361537" y="2989690"/>
            <a:ext cx="699715" cy="2035535"/>
          </a:xfrm>
          <a:custGeom>
            <a:avLst/>
            <a:gdLst>
              <a:gd name="connsiteX0" fmla="*/ 596348 w 596348"/>
              <a:gd name="connsiteY0" fmla="*/ 1868557 h 1868557"/>
              <a:gd name="connsiteX1" fmla="*/ 540689 w 596348"/>
              <a:gd name="connsiteY1" fmla="*/ 1781093 h 1868557"/>
              <a:gd name="connsiteX2" fmla="*/ 262393 w 596348"/>
              <a:gd name="connsiteY2" fmla="*/ 1391479 h 1868557"/>
              <a:gd name="connsiteX3" fmla="*/ 0 w 596348"/>
              <a:gd name="connsiteY3" fmla="*/ 0 h 1868557"/>
              <a:gd name="connsiteX0" fmla="*/ 596348 w 596348"/>
              <a:gd name="connsiteY0" fmla="*/ 1868557 h 1868557"/>
              <a:gd name="connsiteX1" fmla="*/ 508884 w 596348"/>
              <a:gd name="connsiteY1" fmla="*/ 1804947 h 1868557"/>
              <a:gd name="connsiteX2" fmla="*/ 262393 w 596348"/>
              <a:gd name="connsiteY2" fmla="*/ 1391479 h 1868557"/>
              <a:gd name="connsiteX3" fmla="*/ 0 w 596348"/>
              <a:gd name="connsiteY3" fmla="*/ 0 h 1868557"/>
              <a:gd name="connsiteX0" fmla="*/ 699715 w 699715"/>
              <a:gd name="connsiteY0" fmla="*/ 2035535 h 2035535"/>
              <a:gd name="connsiteX1" fmla="*/ 508884 w 699715"/>
              <a:gd name="connsiteY1" fmla="*/ 1804947 h 2035535"/>
              <a:gd name="connsiteX2" fmla="*/ 262393 w 699715"/>
              <a:gd name="connsiteY2" fmla="*/ 1391479 h 2035535"/>
              <a:gd name="connsiteX3" fmla="*/ 0 w 699715"/>
              <a:gd name="connsiteY3" fmla="*/ 0 h 203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715" h="2035535">
                <a:moveTo>
                  <a:pt x="699715" y="2035535"/>
                </a:moveTo>
                <a:cubicBezTo>
                  <a:pt x="699715" y="2031559"/>
                  <a:pt x="581771" y="1912290"/>
                  <a:pt x="508884" y="1804947"/>
                </a:cubicBezTo>
                <a:cubicBezTo>
                  <a:pt x="435997" y="1697604"/>
                  <a:pt x="347207" y="1692303"/>
                  <a:pt x="262393" y="1391479"/>
                </a:cubicBezTo>
                <a:cubicBezTo>
                  <a:pt x="177579" y="1090655"/>
                  <a:pt x="5301" y="156376"/>
                  <a:pt x="0" y="0"/>
                </a:cubicBezTo>
              </a:path>
            </a:pathLst>
          </a:custGeom>
          <a:noFill/>
          <a:ln w="57150">
            <a:solidFill>
              <a:srgbClr val="0CF459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2312478" y="3205697"/>
            <a:ext cx="1504610" cy="2791601"/>
          </a:xfrm>
          <a:custGeom>
            <a:avLst/>
            <a:gdLst>
              <a:gd name="connsiteX0" fmla="*/ 1542829 w 1596151"/>
              <a:gd name="connsiteY0" fmla="*/ 2785566 h 2860517"/>
              <a:gd name="connsiteX1" fmla="*/ 1479280 w 1596151"/>
              <a:gd name="connsiteY1" fmla="*/ 2746731 h 2860517"/>
              <a:gd name="connsiteX2" fmla="*/ 508392 w 1596151"/>
              <a:gd name="connsiteY2" fmla="*/ 1705233 h 2860517"/>
              <a:gd name="connsiteX3" fmla="*/ 165933 w 1596151"/>
              <a:gd name="connsiteY3" fmla="*/ 1097986 h 2860517"/>
              <a:gd name="connsiteX4" fmla="*/ 127098 w 1596151"/>
              <a:gd name="connsiteY4" fmla="*/ 663735 h 2860517"/>
              <a:gd name="connsiteX5" fmla="*/ 0 w 1596151"/>
              <a:gd name="connsiteY5" fmla="*/ 0 h 2860517"/>
              <a:gd name="connsiteX0" fmla="*/ 1542829 w 1596151"/>
              <a:gd name="connsiteY0" fmla="*/ 2785566 h 2860517"/>
              <a:gd name="connsiteX1" fmla="*/ 1479280 w 1596151"/>
              <a:gd name="connsiteY1" fmla="*/ 2746731 h 2860517"/>
              <a:gd name="connsiteX2" fmla="*/ 508392 w 1596151"/>
              <a:gd name="connsiteY2" fmla="*/ 1705233 h 2860517"/>
              <a:gd name="connsiteX3" fmla="*/ 165933 w 1596151"/>
              <a:gd name="connsiteY3" fmla="*/ 1097986 h 2860517"/>
              <a:gd name="connsiteX4" fmla="*/ 91793 w 1596151"/>
              <a:gd name="connsiteY4" fmla="*/ 663735 h 2860517"/>
              <a:gd name="connsiteX5" fmla="*/ 0 w 1596151"/>
              <a:gd name="connsiteY5" fmla="*/ 0 h 2860517"/>
              <a:gd name="connsiteX0" fmla="*/ 1588726 w 1642048"/>
              <a:gd name="connsiteY0" fmla="*/ 2810279 h 2885230"/>
              <a:gd name="connsiteX1" fmla="*/ 1525177 w 1642048"/>
              <a:gd name="connsiteY1" fmla="*/ 2771444 h 2885230"/>
              <a:gd name="connsiteX2" fmla="*/ 554289 w 1642048"/>
              <a:gd name="connsiteY2" fmla="*/ 1729946 h 2885230"/>
              <a:gd name="connsiteX3" fmla="*/ 211830 w 1642048"/>
              <a:gd name="connsiteY3" fmla="*/ 1122699 h 2885230"/>
              <a:gd name="connsiteX4" fmla="*/ 137690 w 1642048"/>
              <a:gd name="connsiteY4" fmla="*/ 688448 h 2885230"/>
              <a:gd name="connsiteX5" fmla="*/ 0 w 1642048"/>
              <a:gd name="connsiteY5" fmla="*/ 0 h 2885230"/>
              <a:gd name="connsiteX0" fmla="*/ 1556952 w 1610274"/>
              <a:gd name="connsiteY0" fmla="*/ 2810279 h 2885230"/>
              <a:gd name="connsiteX1" fmla="*/ 1493403 w 1610274"/>
              <a:gd name="connsiteY1" fmla="*/ 2771444 h 2885230"/>
              <a:gd name="connsiteX2" fmla="*/ 522515 w 1610274"/>
              <a:gd name="connsiteY2" fmla="*/ 1729946 h 2885230"/>
              <a:gd name="connsiteX3" fmla="*/ 180056 w 1610274"/>
              <a:gd name="connsiteY3" fmla="*/ 1122699 h 2885230"/>
              <a:gd name="connsiteX4" fmla="*/ 105916 w 1610274"/>
              <a:gd name="connsiteY4" fmla="*/ 688448 h 2885230"/>
              <a:gd name="connsiteX5" fmla="*/ 0 w 1610274"/>
              <a:gd name="connsiteY5" fmla="*/ 0 h 2885230"/>
              <a:gd name="connsiteX0" fmla="*/ 1578135 w 1631457"/>
              <a:gd name="connsiteY0" fmla="*/ 2803218 h 2878169"/>
              <a:gd name="connsiteX1" fmla="*/ 1514586 w 1631457"/>
              <a:gd name="connsiteY1" fmla="*/ 2764383 h 2878169"/>
              <a:gd name="connsiteX2" fmla="*/ 543698 w 1631457"/>
              <a:gd name="connsiteY2" fmla="*/ 1722885 h 2878169"/>
              <a:gd name="connsiteX3" fmla="*/ 201239 w 1631457"/>
              <a:gd name="connsiteY3" fmla="*/ 1115638 h 2878169"/>
              <a:gd name="connsiteX4" fmla="*/ 127099 w 1631457"/>
              <a:gd name="connsiteY4" fmla="*/ 681387 h 2878169"/>
              <a:gd name="connsiteX5" fmla="*/ 0 w 1631457"/>
              <a:gd name="connsiteY5" fmla="*/ 0 h 2878169"/>
              <a:gd name="connsiteX0" fmla="*/ 1556952 w 1610274"/>
              <a:gd name="connsiteY0" fmla="*/ 2796157 h 2871108"/>
              <a:gd name="connsiteX1" fmla="*/ 1493403 w 1610274"/>
              <a:gd name="connsiteY1" fmla="*/ 2757322 h 2871108"/>
              <a:gd name="connsiteX2" fmla="*/ 522515 w 1610274"/>
              <a:gd name="connsiteY2" fmla="*/ 1715824 h 2871108"/>
              <a:gd name="connsiteX3" fmla="*/ 180056 w 1610274"/>
              <a:gd name="connsiteY3" fmla="*/ 1108577 h 2871108"/>
              <a:gd name="connsiteX4" fmla="*/ 105916 w 1610274"/>
              <a:gd name="connsiteY4" fmla="*/ 674326 h 2871108"/>
              <a:gd name="connsiteX5" fmla="*/ 0 w 1610274"/>
              <a:gd name="connsiteY5" fmla="*/ 0 h 287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274" h="2871108">
                <a:moveTo>
                  <a:pt x="1556952" y="2796157"/>
                </a:moveTo>
                <a:cubicBezTo>
                  <a:pt x="1611380" y="2866767"/>
                  <a:pt x="1665809" y="2937377"/>
                  <a:pt x="1493403" y="2757322"/>
                </a:cubicBezTo>
                <a:cubicBezTo>
                  <a:pt x="1320997" y="2577267"/>
                  <a:pt x="741406" y="1990615"/>
                  <a:pt x="522515" y="1715824"/>
                </a:cubicBezTo>
                <a:cubicBezTo>
                  <a:pt x="303624" y="1441033"/>
                  <a:pt x="249489" y="1282160"/>
                  <a:pt x="180056" y="1108577"/>
                </a:cubicBezTo>
                <a:cubicBezTo>
                  <a:pt x="110623" y="934994"/>
                  <a:pt x="135925" y="859089"/>
                  <a:pt x="105916" y="674326"/>
                </a:cubicBezTo>
                <a:cubicBezTo>
                  <a:pt x="75907" y="489563"/>
                  <a:pt x="61784" y="66491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498112" y="3148071"/>
            <a:ext cx="2101730" cy="1737589"/>
          </a:xfrm>
          <a:prstGeom prst="rect">
            <a:avLst/>
          </a:prstGeom>
          <a:solidFill>
            <a:srgbClr val="0CF459"/>
          </a:solidFill>
          <a:ln>
            <a:solidFill>
              <a:srgbClr val="0CF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6033" y="3345737"/>
            <a:ext cx="2062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Instead of forcing the un-reversed side of     I-26 to I-77, motorists will now have the option to remain on WB I-26.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7293" y="838628"/>
            <a:ext cx="335293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End Reversal at I-77 Interchange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80" y="16468"/>
            <a:ext cx="2880853" cy="19579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ADDITIONAL ENTRY POINTS TO REVERSED SIDE</a:t>
            </a:r>
            <a:endParaRPr lang="en-US" sz="4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E8084-176E-A04F-ADF4-B61A8992CCEA}"/>
              </a:ext>
            </a:extLst>
          </p:cNvPr>
          <p:cNvSpPr txBox="1"/>
          <p:nvPr/>
        </p:nvSpPr>
        <p:spPr>
          <a:xfrm>
            <a:off x="6350649" y="2279228"/>
            <a:ext cx="27933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Exit 159 Homestead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Exit 139 Burke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Diamond Interchanges, each with large gas stations</a:t>
            </a:r>
            <a:endParaRPr lang="en-US" sz="2000" b="1" dirty="0"/>
          </a:p>
          <a:p>
            <a:endParaRPr lang="en-US" sz="2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3889"/>
          <a:stretch/>
        </p:blipFill>
        <p:spPr>
          <a:xfrm>
            <a:off x="8467" y="16468"/>
            <a:ext cx="6313014" cy="685291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16835" y="397565"/>
            <a:ext cx="1065475" cy="1956021"/>
          </a:xfrm>
          <a:custGeom>
            <a:avLst/>
            <a:gdLst>
              <a:gd name="connsiteX0" fmla="*/ 0 w 1065475"/>
              <a:gd name="connsiteY0" fmla="*/ 0 h 1956021"/>
              <a:gd name="connsiteX1" fmla="*/ 381662 w 1065475"/>
              <a:gd name="connsiteY1" fmla="*/ 842838 h 1956021"/>
              <a:gd name="connsiteX2" fmla="*/ 556591 w 1065475"/>
              <a:gd name="connsiteY2" fmla="*/ 1097280 h 1956021"/>
              <a:gd name="connsiteX3" fmla="*/ 739471 w 1065475"/>
              <a:gd name="connsiteY3" fmla="*/ 1256306 h 1956021"/>
              <a:gd name="connsiteX4" fmla="*/ 1065475 w 1065475"/>
              <a:gd name="connsiteY4" fmla="*/ 1956021 h 19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475" h="1956021">
                <a:moveTo>
                  <a:pt x="0" y="0"/>
                </a:moveTo>
                <a:cubicBezTo>
                  <a:pt x="144448" y="329979"/>
                  <a:pt x="288897" y="659958"/>
                  <a:pt x="381662" y="842838"/>
                </a:cubicBezTo>
                <a:cubicBezTo>
                  <a:pt x="474427" y="1025718"/>
                  <a:pt x="496956" y="1028369"/>
                  <a:pt x="556591" y="1097280"/>
                </a:cubicBezTo>
                <a:cubicBezTo>
                  <a:pt x="616226" y="1166191"/>
                  <a:pt x="654657" y="1113183"/>
                  <a:pt x="739471" y="1256306"/>
                </a:cubicBezTo>
                <a:cubicBezTo>
                  <a:pt x="824285" y="1399430"/>
                  <a:pt x="943555" y="1830125"/>
                  <a:pt x="1065475" y="195602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77725" y="2544417"/>
            <a:ext cx="1320432" cy="1614115"/>
          </a:xfrm>
          <a:custGeom>
            <a:avLst/>
            <a:gdLst>
              <a:gd name="connsiteX0" fmla="*/ 0 w 1311965"/>
              <a:gd name="connsiteY0" fmla="*/ 0 h 1614115"/>
              <a:gd name="connsiteX1" fmla="*/ 135172 w 1311965"/>
              <a:gd name="connsiteY1" fmla="*/ 286247 h 1614115"/>
              <a:gd name="connsiteX2" fmla="*/ 596348 w 1311965"/>
              <a:gd name="connsiteY2" fmla="*/ 866693 h 1614115"/>
              <a:gd name="connsiteX3" fmla="*/ 683812 w 1311965"/>
              <a:gd name="connsiteY3" fmla="*/ 1033670 h 1614115"/>
              <a:gd name="connsiteX4" fmla="*/ 1208598 w 1311965"/>
              <a:gd name="connsiteY4" fmla="*/ 1470992 h 1614115"/>
              <a:gd name="connsiteX5" fmla="*/ 1311965 w 1311965"/>
              <a:gd name="connsiteY5" fmla="*/ 1614115 h 161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965" h="1614115">
                <a:moveTo>
                  <a:pt x="0" y="0"/>
                </a:moveTo>
                <a:cubicBezTo>
                  <a:pt x="17890" y="70899"/>
                  <a:pt x="35781" y="141798"/>
                  <a:pt x="135172" y="286247"/>
                </a:cubicBezTo>
                <a:cubicBezTo>
                  <a:pt x="234563" y="430696"/>
                  <a:pt x="504908" y="742123"/>
                  <a:pt x="596348" y="866693"/>
                </a:cubicBezTo>
                <a:cubicBezTo>
                  <a:pt x="687788" y="991263"/>
                  <a:pt x="581770" y="932954"/>
                  <a:pt x="683812" y="1033670"/>
                </a:cubicBezTo>
                <a:cubicBezTo>
                  <a:pt x="785854" y="1134386"/>
                  <a:pt x="1103906" y="1374251"/>
                  <a:pt x="1208598" y="1470992"/>
                </a:cubicBezTo>
                <a:cubicBezTo>
                  <a:pt x="1313290" y="1567733"/>
                  <a:pt x="1258956" y="1567733"/>
                  <a:pt x="1311965" y="16141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163186" y="4264549"/>
            <a:ext cx="1743740" cy="1641837"/>
          </a:xfrm>
          <a:custGeom>
            <a:avLst/>
            <a:gdLst>
              <a:gd name="connsiteX0" fmla="*/ 0 w 1743740"/>
              <a:gd name="connsiteY0" fmla="*/ 4423 h 1641837"/>
              <a:gd name="connsiteX1" fmla="*/ 101009 w 1743740"/>
              <a:gd name="connsiteY1" fmla="*/ 84167 h 1641837"/>
              <a:gd name="connsiteX2" fmla="*/ 526312 w 1743740"/>
              <a:gd name="connsiteY2" fmla="*/ 578581 h 1641837"/>
              <a:gd name="connsiteX3" fmla="*/ 792126 w 1743740"/>
              <a:gd name="connsiteY3" fmla="*/ 785916 h 1641837"/>
              <a:gd name="connsiteX4" fmla="*/ 877186 w 1743740"/>
              <a:gd name="connsiteY4" fmla="*/ 950721 h 1641837"/>
              <a:gd name="connsiteX5" fmla="*/ 1116419 w 1743740"/>
              <a:gd name="connsiteY5" fmla="*/ 1051730 h 1641837"/>
              <a:gd name="connsiteX6" fmla="*/ 1483242 w 1743740"/>
              <a:gd name="connsiteY6" fmla="*/ 1482349 h 1641837"/>
              <a:gd name="connsiteX7" fmla="*/ 1743740 w 1743740"/>
              <a:gd name="connsiteY7" fmla="*/ 1641837 h 164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740" h="1641837">
                <a:moveTo>
                  <a:pt x="0" y="4423"/>
                </a:moveTo>
                <a:cubicBezTo>
                  <a:pt x="6645" y="-3552"/>
                  <a:pt x="13290" y="-11526"/>
                  <a:pt x="101009" y="84167"/>
                </a:cubicBezTo>
                <a:cubicBezTo>
                  <a:pt x="188728" y="179860"/>
                  <a:pt x="411126" y="461623"/>
                  <a:pt x="526312" y="578581"/>
                </a:cubicBezTo>
                <a:cubicBezTo>
                  <a:pt x="641498" y="695539"/>
                  <a:pt x="733647" y="723893"/>
                  <a:pt x="792126" y="785916"/>
                </a:cubicBezTo>
                <a:cubicBezTo>
                  <a:pt x="850605" y="847939"/>
                  <a:pt x="823137" y="906419"/>
                  <a:pt x="877186" y="950721"/>
                </a:cubicBezTo>
                <a:cubicBezTo>
                  <a:pt x="931235" y="995023"/>
                  <a:pt x="1015410" y="963125"/>
                  <a:pt x="1116419" y="1051730"/>
                </a:cubicBezTo>
                <a:cubicBezTo>
                  <a:pt x="1217428" y="1140335"/>
                  <a:pt x="1378688" y="1383998"/>
                  <a:pt x="1483242" y="1482349"/>
                </a:cubicBezTo>
                <a:cubicBezTo>
                  <a:pt x="1587796" y="1580700"/>
                  <a:pt x="1710070" y="1634749"/>
                  <a:pt x="1743740" y="164183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5039833" y="6007395"/>
            <a:ext cx="792125" cy="563526"/>
          </a:xfrm>
          <a:custGeom>
            <a:avLst/>
            <a:gdLst>
              <a:gd name="connsiteX0" fmla="*/ 0 w 792125"/>
              <a:gd name="connsiteY0" fmla="*/ 0 h 563526"/>
              <a:gd name="connsiteX1" fmla="*/ 520995 w 792125"/>
              <a:gd name="connsiteY1" fmla="*/ 318977 h 563526"/>
              <a:gd name="connsiteX2" fmla="*/ 792125 w 792125"/>
              <a:gd name="connsiteY2" fmla="*/ 563526 h 56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125" h="563526">
                <a:moveTo>
                  <a:pt x="0" y="0"/>
                </a:moveTo>
                <a:cubicBezTo>
                  <a:pt x="194487" y="112528"/>
                  <a:pt x="388974" y="225056"/>
                  <a:pt x="520995" y="318977"/>
                </a:cubicBezTo>
                <a:cubicBezTo>
                  <a:pt x="653016" y="412898"/>
                  <a:pt x="702634" y="544919"/>
                  <a:pt x="792125" y="56352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8467" y="6148850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315709" y="6281195"/>
              <a:ext cx="543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</p:grpSp>
      <p:sp>
        <p:nvSpPr>
          <p:cNvPr id="18" name="5-Point Star 17"/>
          <p:cNvSpPr/>
          <p:nvPr/>
        </p:nvSpPr>
        <p:spPr>
          <a:xfrm>
            <a:off x="1368141" y="2096348"/>
            <a:ext cx="222636" cy="18288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>
            <a:off x="2775521" y="3892547"/>
            <a:ext cx="222636" cy="18288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360AB-7617-2046-A200-A9A0602A1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27824"/>
          <a:stretch/>
        </p:blipFill>
        <p:spPr>
          <a:xfrm>
            <a:off x="0" y="4183851"/>
            <a:ext cx="9144000" cy="28228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057FD-7A5A-3647-9A98-14B3849D1665}"/>
              </a:ext>
            </a:extLst>
          </p:cNvPr>
          <p:cNvGrpSpPr/>
          <p:nvPr/>
        </p:nvGrpSpPr>
        <p:grpSpPr>
          <a:xfrm>
            <a:off x="202666" y="6068683"/>
            <a:ext cx="764863" cy="610971"/>
            <a:chOff x="202666" y="6169850"/>
            <a:chExt cx="764863" cy="610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C45F3-0AE0-D64E-A4E7-E78B320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666" y="6169850"/>
              <a:ext cx="764863" cy="610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C60C2-41CB-C248-8ED7-E0F38862A9E6}"/>
                </a:ext>
              </a:extLst>
            </p:cNvPr>
            <p:cNvSpPr txBox="1"/>
            <p:nvPr/>
          </p:nvSpPr>
          <p:spPr>
            <a:xfrm>
              <a:off x="313513" y="6229710"/>
              <a:ext cx="543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7</a:t>
              </a:r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64BD76A-46D9-8E42-8699-99B29DD072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5400000">
            <a:off x="4564546" y="-2877699"/>
            <a:ext cx="1223962" cy="7491323"/>
          </a:xfrm>
          <a:prstGeom prst="rect">
            <a:avLst/>
          </a:prstGeom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5" y="2529384"/>
            <a:ext cx="8090989" cy="1223963"/>
          </a:xfrm>
        </p:spPr>
        <p:txBody>
          <a:bodyPr>
            <a:normAutofit/>
          </a:bodyPr>
          <a:lstStyle/>
          <a:p>
            <a:r>
              <a:rPr lang="en-US" b="1" dirty="0" smtClean="0"/>
              <a:t>			Questions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11B833-7B3F-8443-B19E-0E00A8FF9E4A}"/>
              </a:ext>
            </a:extLst>
          </p:cNvPr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2F78D-4E59-5C4E-8304-F8F0ADBA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7" y="6268822"/>
            <a:ext cx="9144000" cy="887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5490-5A6F-784E-87B4-4D80B910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35" y="6411194"/>
            <a:ext cx="1091353" cy="34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6130E6B-C1B7-614F-B029-1BF6C4A7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872" y="16468"/>
            <a:ext cx="9233705" cy="5687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TRAFFIC VOLUME ANALYSIS</a:t>
            </a:r>
            <a:endParaRPr lang="en-US" sz="40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90" y="6366382"/>
            <a:ext cx="444726" cy="444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924" b="3363"/>
          <a:stretch/>
        </p:blipFill>
        <p:spPr>
          <a:xfrm>
            <a:off x="8468" y="782929"/>
            <a:ext cx="9106366" cy="54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4030</TotalTime>
  <Words>181</Words>
  <Application>Microsoft Office PowerPoint</Application>
  <PresentationFormat>On-screen Show (4:3)</PresentationFormat>
  <Paragraphs>75</Paragraphs>
  <Slides>8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Hebrew</vt:lpstr>
      <vt:lpstr>Avenir Next</vt:lpstr>
      <vt:lpstr>Calibri</vt:lpstr>
      <vt:lpstr>Calibri Light</vt:lpstr>
      <vt:lpstr>Office Theme</vt:lpstr>
      <vt:lpstr>PowerPoint Presentation</vt:lpstr>
      <vt:lpstr>TIME FOR A TUNE-UP</vt:lpstr>
      <vt:lpstr>TUNE-UP TO SIMPLIFY &amp; IMPROVE</vt:lpstr>
      <vt:lpstr>CHARLESTON END</vt:lpstr>
      <vt:lpstr>COLUMBIA END</vt:lpstr>
      <vt:lpstr>ADDITIONAL ENTRY POINTS TO REVERSED SIDE</vt:lpstr>
      <vt:lpstr>   Questions</vt:lpstr>
      <vt:lpstr>TRAFFIC VOLUME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Cook, Zoe R.</dc:creator>
  <cp:lastModifiedBy>Colvin, Leland D</cp:lastModifiedBy>
  <cp:revision>226</cp:revision>
  <cp:lastPrinted>2020-05-13T15:46:01Z</cp:lastPrinted>
  <dcterms:created xsi:type="dcterms:W3CDTF">2019-12-10T16:20:07Z</dcterms:created>
  <dcterms:modified xsi:type="dcterms:W3CDTF">2020-05-18T18:43:06Z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